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7.xml"/><Relationship Id="rId22" Type="http://schemas.openxmlformats.org/officeDocument/2006/relationships/font" Target="fonts/OpenSans-italic.fntdata"/><Relationship Id="rId10" Type="http://schemas.openxmlformats.org/officeDocument/2006/relationships/slide" Target="slides/slide6.xml"/><Relationship Id="rId21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5" Type="http://schemas.openxmlformats.org/officeDocument/2006/relationships/slide" Target="slides/slide1.xml"/><Relationship Id="rId19" Type="http://schemas.openxmlformats.org/officeDocument/2006/relationships/font" Target="fonts/PlayfairDisplay-boldItalic.fntdata"/><Relationship Id="rId6" Type="http://schemas.openxmlformats.org/officeDocument/2006/relationships/slide" Target="slides/slide2.xml"/><Relationship Id="rId18" Type="http://schemas.openxmlformats.org/officeDocument/2006/relationships/font" Target="fonts/PlayfairDispl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90a29c780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a90a29c780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a90a29c780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90a29c78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a90a29c78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a90a29c780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90a29c780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a90a29c780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a90a29c780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93790" y="1587341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b="1" i="0" lang="en-US" sz="44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GenHack 2025 - Week 2: Visualization &amp; Communication</a:t>
            </a:r>
            <a:endParaRPr b="0" i="0" sz="44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802" y="3345050"/>
            <a:ext cx="11418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6150"/>
              <a:buFont typeface="Playfair Display"/>
              <a:buNone/>
            </a:pPr>
            <a:r>
              <a:rPr b="1" i="0" lang="en-US" sz="61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Urban Heat Island Analysis</a:t>
            </a:r>
            <a:endParaRPr b="0" i="0" sz="61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793790" y="4663440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550"/>
              <a:buFont typeface="Playfair Display"/>
              <a:buNone/>
            </a:pPr>
            <a:r>
              <a:rPr b="1" i="0" lang="en-US" sz="35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Berlin, Germany</a:t>
            </a:r>
            <a:endParaRPr b="0" i="0" sz="3550" u="none" cap="none" strike="noStrike"/>
          </a:p>
        </p:txBody>
      </p:sp>
      <p:sp>
        <p:nvSpPr>
          <p:cNvPr id="61" name="Google Shape;61;p13"/>
          <p:cNvSpPr/>
          <p:nvPr/>
        </p:nvSpPr>
        <p:spPr>
          <a:xfrm>
            <a:off x="793790" y="5570577"/>
            <a:ext cx="130428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Team 19 UrbanCoolers</a:t>
            </a:r>
            <a:endParaRPr b="0" i="0" sz="220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793790" y="627923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November 24, 2025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/>
          <p:nvPr/>
        </p:nvSpPr>
        <p:spPr>
          <a:xfrm>
            <a:off x="793790" y="676275"/>
            <a:ext cx="325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650"/>
              <a:buFont typeface="Playfair Display"/>
              <a:buNone/>
            </a:pPr>
            <a:r>
              <a:t/>
            </a:r>
            <a:endParaRPr b="0" i="0" sz="1650" u="none" cap="none" strike="noStrike"/>
          </a:p>
        </p:txBody>
      </p:sp>
      <p:sp>
        <p:nvSpPr>
          <p:cNvPr id="213" name="Google Shape;213;p22"/>
          <p:cNvSpPr/>
          <p:nvPr/>
        </p:nvSpPr>
        <p:spPr>
          <a:xfrm>
            <a:off x="793814" y="1010000"/>
            <a:ext cx="11019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650"/>
              <a:buFont typeface="Playfair Display"/>
              <a:buNone/>
            </a:pPr>
            <a:r>
              <a:rPr b="1" lang="en-US" sz="3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ERA5 Model Performance: Correlation NDVI - Error</a:t>
            </a:r>
            <a:endParaRPr b="0" i="0" sz="3300" u="none" cap="none" strike="noStrike"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1609"/>
            <a:ext cx="14630400" cy="550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177475" y="7265275"/>
            <a:ext cx="8407800" cy="708600"/>
          </a:xfrm>
          <a:prstGeom prst="roundRect">
            <a:avLst>
              <a:gd fmla="val 2565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299500" y="7419475"/>
            <a:ext cx="4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 strong correlation between NDVI and ERA5 bias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816640" y="723503"/>
            <a:ext cx="5904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000"/>
              <a:buFont typeface="Playfair Display"/>
              <a:buNone/>
            </a:pPr>
            <a:r>
              <a:rPr b="1" i="0" lang="en-US" sz="40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Three Main Conclusions:</a:t>
            </a:r>
            <a:endParaRPr b="0" i="0" sz="4000" u="none" cap="none" strike="noStrike"/>
          </a:p>
        </p:txBody>
      </p:sp>
      <p:pic>
        <p:nvPicPr>
          <p:cNvPr id="223" name="Google Shape;223;p23" title="10_summary_dashboard.png"/>
          <p:cNvPicPr preferRelativeResize="0"/>
          <p:nvPr/>
        </p:nvPicPr>
        <p:blipFill rotWithShape="1">
          <a:blip r:embed="rId3">
            <a:alphaModFix/>
          </a:blip>
          <a:srcRect b="43233" l="0" r="0" t="0"/>
          <a:stretch/>
        </p:blipFill>
        <p:spPr>
          <a:xfrm>
            <a:off x="5354575" y="1998700"/>
            <a:ext cx="9142723" cy="44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00" y="2691778"/>
            <a:ext cx="5049774" cy="337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93805" y="821400"/>
            <a:ext cx="8290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900"/>
              <a:buFont typeface="Playfair Display"/>
              <a:buNone/>
            </a:pPr>
            <a:r>
              <a:rPr b="1" i="0" lang="en-US" sz="29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Berlin Urban Heat Island Analysis</a:t>
            </a:r>
            <a:endParaRPr b="0" i="0" sz="29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93802" y="1341125"/>
            <a:ext cx="68265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300"/>
              <a:buFont typeface="Playfair Display"/>
              <a:buNone/>
            </a:pPr>
            <a:r>
              <a:rPr b="1" i="0" lang="en-US" sz="23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Quantifying the City's Thermal Signature</a:t>
            </a:r>
            <a:endParaRPr b="0" i="0" sz="23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93800" y="2108488"/>
            <a:ext cx="70371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50"/>
              <a:buFont typeface="Open Sans"/>
              <a:buNone/>
            </a:pPr>
            <a:r>
              <a:rPr b="1" i="0" lang="en-US" sz="14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Research Question:</a:t>
            </a:r>
            <a:r>
              <a:rPr b="0" i="0" lang="en-US" sz="14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1" lang="en-US" sz="14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How does urbanization in Berlin affect local climate patterns, and how well do current climate models capture these effects?</a:t>
            </a:r>
            <a:endParaRPr b="0" i="0" sz="14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93800" y="3256551"/>
            <a:ext cx="1193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700"/>
              <a:buFont typeface="Playfair Display"/>
              <a:buNone/>
            </a:pPr>
            <a:r>
              <a:rPr b="1" i="0" lang="en-US" sz="17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Study Area:</a:t>
            </a:r>
            <a:endParaRPr b="0" i="0" sz="170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93805" y="3986690"/>
            <a:ext cx="3421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Berlin: 893 km², 3.7M inhabitants</a:t>
            </a:r>
            <a:endParaRPr b="0" i="0" sz="15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93820" y="4613938"/>
            <a:ext cx="3421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Brandenburg: 29,697 km², 2.5M inhabitants</a:t>
            </a:r>
            <a:endParaRPr b="0" i="0" sz="15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93788" y="5344938"/>
            <a:ext cx="3421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Char char="•"/>
            </a:pPr>
            <a:r>
              <a:rPr b="0" i="0" lang="en-US" sz="15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Data Period: 2020-2023</a:t>
            </a:r>
            <a:endParaRPr b="0" i="0" sz="1550" u="none" cap="none" strike="noStrike"/>
          </a:p>
        </p:txBody>
      </p:sp>
      <p:pic>
        <p:nvPicPr>
          <p:cNvPr id="75" name="Google Shape;75;p14" title="01_germany_national_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900" y="821400"/>
            <a:ext cx="6057501" cy="68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793790" y="738426"/>
            <a:ext cx="5792986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100"/>
              <a:buFont typeface="Playfair Display"/>
              <a:buNone/>
            </a:pPr>
            <a:r>
              <a:rPr b="1" i="0" lang="en-US" sz="31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Comprehensive Data Approach:</a:t>
            </a:r>
            <a:endParaRPr b="0" i="0" sz="310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793790" y="1298019"/>
            <a:ext cx="2381607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850"/>
              <a:buFont typeface="Playfair Display"/>
              <a:buNone/>
            </a:pPr>
            <a:r>
              <a:rPr b="1" i="0" lang="en-US" sz="18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Three Data Sources:</a:t>
            </a:r>
            <a:endParaRPr b="0" i="0" sz="185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793790" y="1833801"/>
            <a:ext cx="4241721" cy="914757"/>
          </a:xfrm>
          <a:prstGeom prst="roundRect">
            <a:avLst>
              <a:gd fmla="val 2604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952500" y="1992511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Playfair Display"/>
              <a:buNone/>
            </a:pPr>
            <a:r>
              <a:rPr b="1" i="0" lang="en-US" sz="15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80 Weather Stations</a:t>
            </a:r>
            <a:endParaRPr b="0" i="0" sz="15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952500" y="2335768"/>
            <a:ext cx="392430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(Urban/Suburban/Rural gradient)</a:t>
            </a:r>
            <a:endParaRPr b="0" i="0" sz="12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5194221" y="1833801"/>
            <a:ext cx="4241840" cy="914757"/>
          </a:xfrm>
          <a:prstGeom prst="roundRect">
            <a:avLst>
              <a:gd fmla="val 2604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5352931" y="1992511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Playfair Display"/>
              <a:buNone/>
            </a:pPr>
            <a:r>
              <a:rPr b="1" i="0" lang="en-US" sz="15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ERA5 Reanalysis</a:t>
            </a:r>
            <a:endParaRPr b="0" i="0" sz="15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5352931" y="2335768"/>
            <a:ext cx="3924419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(9km resolution, 2020-2023)</a:t>
            </a:r>
            <a:endParaRPr b="0" i="0" sz="12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9594771" y="1833801"/>
            <a:ext cx="4241721" cy="914757"/>
          </a:xfrm>
          <a:prstGeom prst="roundRect">
            <a:avLst>
              <a:gd fmla="val 2604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9753481" y="1992511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Playfair Display"/>
              <a:buNone/>
            </a:pPr>
            <a:r>
              <a:rPr b="1" i="0" lang="en-US" sz="15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Sentinel-2 NDVI</a:t>
            </a:r>
            <a:endParaRPr b="0" i="0" sz="15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9753481" y="2335768"/>
            <a:ext cx="3924300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(80m resolution, 16 quarters)</a:t>
            </a:r>
            <a:endParaRPr b="0" i="0" sz="12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93790" y="2986683"/>
            <a:ext cx="2410539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850"/>
              <a:buFont typeface="Playfair Display"/>
              <a:buNone/>
            </a:pPr>
            <a:r>
              <a:rPr b="1" i="0" lang="en-US" sz="18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Station Classification:</a:t>
            </a:r>
            <a:endParaRPr b="0" i="0" sz="18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793790" y="3522464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250"/>
              <a:buFont typeface="Open Sans"/>
              <a:buNone/>
            </a:pPr>
            <a:r>
              <a:rPr b="1" i="0" lang="en-US" sz="1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Urban (8):</a:t>
            </a:r>
            <a:r>
              <a:rPr b="0" i="0" lang="en-US" sz="1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&lt;10km from center</a:t>
            </a:r>
            <a:endParaRPr b="0" i="0" sz="125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793790" y="3832027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250"/>
              <a:buFont typeface="Open Sans"/>
              <a:buNone/>
            </a:pPr>
            <a:r>
              <a:rPr b="1" i="0" lang="en-US" sz="1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Suburban (14):</a:t>
            </a:r>
            <a:r>
              <a:rPr b="0" i="0" lang="en-US" sz="1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10-30km from center</a:t>
            </a:r>
            <a:endParaRPr b="0" i="0" sz="12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793790" y="4141589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250"/>
              <a:buFont typeface="Open Sans"/>
              <a:buNone/>
            </a:pPr>
            <a:r>
              <a:rPr b="1" i="0" lang="en-US" sz="1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Rural (58):</a:t>
            </a:r>
            <a:r>
              <a:rPr b="0" i="0" lang="en-US" sz="1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30-200km from center</a:t>
            </a:r>
            <a:endParaRPr b="0" i="0" sz="1250" u="none" cap="none" strike="noStrike"/>
          </a:p>
        </p:txBody>
      </p:sp>
      <p:pic>
        <p:nvPicPr>
          <p:cNvPr descr="preencoded.pn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65" y="4550487"/>
            <a:ext cx="9129952" cy="291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title="02_brandenburg_regional_ndv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5624" y="4192375"/>
            <a:ext cx="3637340" cy="327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793790" y="526251"/>
            <a:ext cx="4722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550"/>
              <a:buFont typeface="Playfair Display"/>
              <a:buNone/>
            </a:pPr>
            <a:r>
              <a:rPr b="1" i="0" lang="en-US" sz="35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Quantitative Evidence:</a:t>
            </a:r>
            <a:endParaRPr b="0" i="0" sz="35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793790" y="1449803"/>
            <a:ext cx="81099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1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900"/>
              <a:buFont typeface="Playfair Display"/>
              <a:buNone/>
            </a:pPr>
            <a:r>
              <a:rPr b="1" i="0" lang="en-US" sz="49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Mean UHI Intensity: +0.34°C</a:t>
            </a:r>
            <a:endParaRPr b="0" i="0" sz="490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790050" y="2423661"/>
            <a:ext cx="76485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00"/>
              <a:buFont typeface="Open Sans"/>
              <a:buChar char="•"/>
            </a:pP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Berlin consistently warmer than surrounding countryside</a:t>
            </a:r>
            <a:endParaRPr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00"/>
              <a:buFont typeface="Open Sans"/>
              <a:buChar char="•"/>
            </a:pPr>
            <a:r>
              <a:rPr lang="en-US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Peak intensity: </a:t>
            </a:r>
            <a:r>
              <a:rPr b="1" lang="en-US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+12.10°C</a:t>
            </a:r>
            <a:r>
              <a:rPr lang="en-US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(extreme summer event)</a:t>
            </a:r>
            <a:endParaRPr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8966540" y="4325029"/>
            <a:ext cx="2721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100"/>
              <a:buFont typeface="Playfair Display"/>
              <a:buNone/>
            </a:pPr>
            <a:r>
              <a:rPr b="1" i="0" lang="en-US" sz="21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Seasonal Variation:</a:t>
            </a:r>
            <a:endParaRPr b="0" i="0" sz="210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8966540" y="4846642"/>
            <a:ext cx="764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Summer: </a:t>
            </a:r>
            <a:r>
              <a:rPr b="1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+0.54°C</a:t>
            </a: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⬆️</a:t>
            </a:r>
            <a:endParaRPr b="0" i="0" sz="14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8966540" y="5207996"/>
            <a:ext cx="7648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Winter: </a:t>
            </a:r>
            <a:r>
              <a:rPr b="1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+0.14°C</a:t>
            </a: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⬇️</a:t>
            </a:r>
            <a:endParaRPr b="0" i="0" sz="140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8966540" y="5569351"/>
            <a:ext cx="76485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Spring: </a:t>
            </a:r>
            <a:r>
              <a:rPr b="1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+0.53°C</a:t>
            </a: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 b="0" i="0" sz="1400" u="none" cap="none" strike="noStrike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Fall: </a:t>
            </a:r>
            <a:r>
              <a:rPr b="1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+0.15°C</a:t>
            </a:r>
            <a:endParaRPr b="0" i="0" sz="140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8903700" y="3031675"/>
            <a:ext cx="4951500" cy="1015500"/>
          </a:xfrm>
          <a:prstGeom prst="roundRect">
            <a:avLst>
              <a:gd fmla="val 2565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9205026" y="3249174"/>
            <a:ext cx="41802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 Insight: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UHI 4x stronger in summer when heat matters most</a:t>
            </a:r>
            <a:endParaRPr b="0" i="0" sz="1500" u="none" cap="none" strike="noStrike"/>
          </a:p>
        </p:txBody>
      </p:sp>
      <p:pic>
        <p:nvPicPr>
          <p:cNvPr id="112" name="Google Shape;112;p16" title="05_seasonal_compari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00" y="3078925"/>
            <a:ext cx="6658002" cy="49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787956" y="481604"/>
            <a:ext cx="63282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750"/>
              <a:buFont typeface="Playfair Display"/>
              <a:buNone/>
            </a:pPr>
            <a:r>
              <a:rPr b="1" i="0" lang="en-US" sz="37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Clear Urban-Rural Gradient:</a:t>
            </a:r>
            <a:endParaRPr b="0" i="0" sz="375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787956" y="1192068"/>
            <a:ext cx="5098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50"/>
              <a:buFont typeface="Playfair Display"/>
              <a:buNone/>
            </a:pPr>
            <a:r>
              <a:rPr b="1" i="0" lang="en-US" sz="22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Temperature Decreases with Distance:</a:t>
            </a:r>
            <a:endParaRPr b="0" i="0" sz="2250" u="none" cap="none" strike="noStrike"/>
          </a:p>
        </p:txBody>
      </p:sp>
      <p:pic>
        <p:nvPicPr>
          <p:cNvPr descr="preencoded.pn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956" y="1861795"/>
            <a:ext cx="191333" cy="19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787956" y="2140163"/>
            <a:ext cx="4224000" cy="22800"/>
          </a:xfrm>
          <a:prstGeom prst="rect">
            <a:avLst/>
          </a:prstGeom>
          <a:solidFill>
            <a:srgbClr val="1010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787956" y="2281490"/>
            <a:ext cx="422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50"/>
              <a:buFont typeface="Playfair Display"/>
              <a:buNone/>
            </a:pPr>
            <a:r>
              <a:rPr b="1" i="0" lang="en-US" sz="18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Strongest effects within 15km of city center</a:t>
            </a:r>
            <a:endParaRPr b="0" i="0" sz="1850" u="none" cap="none" strike="noStrike"/>
          </a:p>
        </p:txBody>
      </p:sp>
      <p:pic>
        <p:nvPicPr>
          <p:cNvPr descr="preencoded.png" id="123" name="Google Shape;1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150" y="1861795"/>
            <a:ext cx="191333" cy="19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5203150" y="2140163"/>
            <a:ext cx="4224000" cy="22800"/>
          </a:xfrm>
          <a:prstGeom prst="rect">
            <a:avLst/>
          </a:prstGeom>
          <a:solidFill>
            <a:srgbClr val="1010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5203150" y="2281490"/>
            <a:ext cx="422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50"/>
              <a:buFont typeface="Playfair Display"/>
              <a:buNone/>
            </a:pPr>
            <a:r>
              <a:rPr b="1" i="0" lang="en-US" sz="18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Smooth transition from urban to rural climate</a:t>
            </a:r>
            <a:endParaRPr b="0" i="0" sz="1850" u="none" cap="none" strike="noStrike"/>
          </a:p>
        </p:txBody>
      </p:sp>
      <p:pic>
        <p:nvPicPr>
          <p:cNvPr descr="preencoded.png" id="126" name="Google Shape;12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18464" y="1861795"/>
            <a:ext cx="191333" cy="19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9618464" y="2140163"/>
            <a:ext cx="4224000" cy="22800"/>
          </a:xfrm>
          <a:prstGeom prst="rect">
            <a:avLst/>
          </a:prstGeom>
          <a:solidFill>
            <a:srgbClr val="1010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9618464" y="2281490"/>
            <a:ext cx="422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50"/>
              <a:buFont typeface="Playfair Display"/>
              <a:buNone/>
            </a:pPr>
            <a:r>
              <a:rPr b="1" i="0" lang="en-US" sz="18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Entire urban area affected, not just city core</a:t>
            </a:r>
            <a:endParaRPr b="0" i="0" sz="185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9618481" y="3476327"/>
            <a:ext cx="2887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50"/>
              <a:buFont typeface="Playfair Display"/>
              <a:buNone/>
            </a:pPr>
            <a:r>
              <a:rPr b="1" i="0" lang="en-US" sz="22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Multi-Scale Evidence:</a:t>
            </a:r>
            <a:endParaRPr b="0" i="0" sz="225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9618481" y="4122122"/>
            <a:ext cx="13054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00"/>
              <a:buFont typeface="Open Sans"/>
              <a:buChar char="•"/>
            </a:pPr>
            <a:r>
              <a:rPr b="0" i="0" lang="en-US" sz="15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Regional scale shows Berlin as "heat island"</a:t>
            </a:r>
            <a:endParaRPr b="0" i="0" sz="150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9618481" y="4495145"/>
            <a:ext cx="13054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00"/>
              <a:buFont typeface="Open Sans"/>
              <a:buChar char="•"/>
            </a:pPr>
            <a:r>
              <a:rPr b="0" i="0" lang="en-US" sz="15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City scale reveals internal variations</a:t>
            </a:r>
            <a:endParaRPr b="0" i="0" sz="150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9618481" y="4868168"/>
            <a:ext cx="13054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00"/>
              <a:buFont typeface="Open Sans"/>
              <a:buChar char="•"/>
            </a:pPr>
            <a:r>
              <a:rPr b="0" i="0" lang="en-US" sz="15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Station network captures local patterns</a:t>
            </a:r>
            <a:endParaRPr b="0" i="0" sz="1500" u="none" cap="none" strike="noStrike"/>
          </a:p>
        </p:txBody>
      </p:sp>
      <p:pic>
        <p:nvPicPr>
          <p:cNvPr id="133" name="Google Shape;133;p17" title="04_urban_rural_transect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875" y="3045880"/>
            <a:ext cx="7955876" cy="49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793790" y="534855"/>
            <a:ext cx="6303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550"/>
              <a:buFont typeface="Playfair Display"/>
              <a:buNone/>
            </a:pPr>
            <a:r>
              <a:rPr b="1" i="0" lang="en-US" sz="35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Quantifying the Green Deficit:</a:t>
            </a:r>
            <a:endParaRPr b="0" i="0" sz="35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793790" y="1174340"/>
            <a:ext cx="2721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100"/>
              <a:buFont typeface="Playfair Display"/>
              <a:buNone/>
            </a:pPr>
            <a:r>
              <a:rPr b="1" i="0" lang="en-US" sz="21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NDVI Analysis:</a:t>
            </a:r>
            <a:endParaRPr b="0" i="0" sz="21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2605490" y="1711004"/>
            <a:ext cx="3116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4700"/>
              <a:buFont typeface="Playfair Display"/>
              <a:buNone/>
            </a:pPr>
            <a:r>
              <a:rPr b="1" i="0" lang="en-US" sz="470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0.450</a:t>
            </a:r>
            <a:endParaRPr b="0" i="0" sz="47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3029352" y="2536583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Playfair Display"/>
              <a:buNone/>
            </a:pPr>
            <a:r>
              <a:rPr b="1" i="0" lang="en-US" sz="17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Berlin</a:t>
            </a:r>
            <a:endParaRPr b="0" i="0" sz="17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2605490" y="2928894"/>
            <a:ext cx="3116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(mixed urban-suburban)</a:t>
            </a:r>
            <a:endParaRPr b="0" i="0" sz="14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5948407" y="1711004"/>
            <a:ext cx="3116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4700"/>
              <a:buFont typeface="Playfair Display"/>
              <a:buNone/>
            </a:pPr>
            <a:r>
              <a:rPr b="1" i="0" lang="en-US" sz="470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0.563</a:t>
            </a:r>
            <a:endParaRPr b="0" i="0" sz="470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6372389" y="2536583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Playfair Display"/>
              <a:buNone/>
            </a:pPr>
            <a:r>
              <a:rPr b="1" i="0" lang="en-US" sz="17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Brandenburg</a:t>
            </a:r>
            <a:endParaRPr b="0" i="0" sz="175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5948407" y="2928894"/>
            <a:ext cx="3116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00"/>
              <a:buFont typeface="Open Sans"/>
              <a:buNone/>
            </a:pPr>
            <a:r>
              <a:rPr b="0" i="0" lang="en-US" sz="14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(rural-vegetated)</a:t>
            </a:r>
            <a:endParaRPr b="0" i="0" sz="140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8908789" y="1710997"/>
            <a:ext cx="3116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4700"/>
              <a:buFont typeface="Playfair Display"/>
              <a:buNone/>
            </a:pPr>
            <a:r>
              <a:rPr b="1" i="0" lang="en-US" sz="470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0.113</a:t>
            </a:r>
            <a:endParaRPr b="0" i="0" sz="470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9332771" y="2536576"/>
            <a:ext cx="2268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Playfair Display"/>
              <a:buNone/>
            </a:pPr>
            <a:r>
              <a:rPr b="1" i="0" lang="en-US" sz="17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Urban-Rural Gap</a:t>
            </a:r>
            <a:endParaRPr b="0" i="0" sz="175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11231415" y="5881129"/>
            <a:ext cx="2721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100"/>
              <a:buFont typeface="Playfair Display"/>
              <a:buNone/>
            </a:pPr>
            <a:r>
              <a:rPr b="1" i="0" lang="en-US" sz="16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Interpretation:</a:t>
            </a:r>
            <a:endParaRPr b="0" i="0" sz="16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11231415" y="6493467"/>
            <a:ext cx="64590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00"/>
              <a:buFont typeface="Open Sans"/>
              <a:buNone/>
            </a:pPr>
            <a:r>
              <a:rPr b="0" i="0" lang="en-US" sz="9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Berlin has </a:t>
            </a:r>
            <a:r>
              <a:rPr b="1" i="0" lang="en-US" sz="9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20% less vegetation</a:t>
            </a:r>
            <a:r>
              <a:rPr b="0" i="0" lang="en-US" sz="9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than surroundings</a:t>
            </a:r>
            <a:endParaRPr b="0" i="0" sz="90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11231415" y="6847202"/>
            <a:ext cx="64590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900"/>
              <a:buFont typeface="Open Sans"/>
              <a:buChar char="•"/>
            </a:pPr>
            <a:r>
              <a:rPr b="0" i="0" lang="en-US" sz="9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Clear seasonal cycle in both regions</a:t>
            </a:r>
            <a:endParaRPr b="0" i="0" sz="90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11231415" y="7200936"/>
            <a:ext cx="64590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900"/>
              <a:buFont typeface="Open Sans"/>
              <a:buChar char="•"/>
            </a:pPr>
            <a:r>
              <a:rPr b="0" i="0" lang="en-US" sz="9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Persistent vegetation gap year-round</a:t>
            </a:r>
            <a:endParaRPr b="0" i="0" sz="900" u="none" cap="none" strike="noStrike"/>
          </a:p>
        </p:txBody>
      </p:sp>
      <p:pic>
        <p:nvPicPr>
          <p:cNvPr id="153" name="Google Shape;153;p18" title="06_ndvi_time_se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80" y="3585703"/>
            <a:ext cx="10686449" cy="39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793790" y="676275"/>
            <a:ext cx="3250406" cy="265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650"/>
              <a:buFont typeface="Playfair Display"/>
              <a:buNone/>
            </a:pPr>
            <a:r>
              <a:t/>
            </a:r>
            <a:endParaRPr b="0" i="0" sz="165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793814" y="1010000"/>
            <a:ext cx="11019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650"/>
              <a:buFont typeface="Playfair Display"/>
              <a:buNone/>
            </a:pPr>
            <a:r>
              <a:rPr b="1" lang="en-US" sz="3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ERA5 Model Performance: </a:t>
            </a:r>
            <a:r>
              <a:rPr b="1" i="0" lang="en-US" sz="33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Systematic Assessment</a:t>
            </a:r>
            <a:endParaRPr b="0" i="0" sz="33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793790" y="1609606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000"/>
              <a:buFont typeface="Playfair Display"/>
              <a:buNone/>
            </a:pPr>
            <a:r>
              <a:rPr b="1" i="0" lang="en-US" sz="20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Overall Performance:</a:t>
            </a:r>
            <a:endParaRPr b="0" i="0" sz="200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793790" y="2183606"/>
            <a:ext cx="4234220" cy="666750"/>
          </a:xfrm>
          <a:prstGeom prst="roundRect">
            <a:avLst>
              <a:gd fmla="val 3827" name="adj"/>
            </a:avLst>
          </a:prstGeom>
          <a:solidFill>
            <a:srgbClr val="F3F3F7"/>
          </a:solidFill>
          <a:ln cap="flat" cmpd="sng" w="22850">
            <a:solidFill>
              <a:srgbClr val="C6C6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986671" y="2376488"/>
            <a:ext cx="2126456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650"/>
              <a:buFont typeface="Playfair Display"/>
              <a:buNone/>
            </a:pPr>
            <a:r>
              <a:rPr b="1" i="0" lang="en-US" sz="16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Correlation: 0.993 </a:t>
            </a:r>
            <a:r>
              <a:rPr b="1" i="0" lang="en-US" sz="165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✅</a:t>
            </a:r>
            <a:endParaRPr b="0" i="0" sz="165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5198031" y="2183606"/>
            <a:ext cx="4234220" cy="666750"/>
          </a:xfrm>
          <a:prstGeom prst="roundRect">
            <a:avLst>
              <a:gd fmla="val 3827" name="adj"/>
            </a:avLst>
          </a:prstGeom>
          <a:solidFill>
            <a:srgbClr val="F3F3F7"/>
          </a:solidFill>
          <a:ln cap="flat" cmpd="sng" w="22850">
            <a:solidFill>
              <a:srgbClr val="C6C6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5390912" y="2376488"/>
            <a:ext cx="2604968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650"/>
              <a:buFont typeface="Playfair Display"/>
              <a:buNone/>
            </a:pPr>
            <a:r>
              <a:rPr b="1" i="0" lang="en-US" sz="16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Bias: -0.97°C </a:t>
            </a:r>
            <a:r>
              <a:rPr b="1" i="0" lang="en-US" sz="165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❄️</a:t>
            </a:r>
            <a:r>
              <a:rPr b="1" i="0" lang="en-US" sz="16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(cold bias)</a:t>
            </a:r>
            <a:endParaRPr b="0" i="0" sz="165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9602272" y="2183606"/>
            <a:ext cx="4234220" cy="666750"/>
          </a:xfrm>
          <a:prstGeom prst="roundRect">
            <a:avLst>
              <a:gd fmla="val 3827" name="adj"/>
            </a:avLst>
          </a:prstGeom>
          <a:solidFill>
            <a:srgbClr val="F3F3F7"/>
          </a:solidFill>
          <a:ln cap="flat" cmpd="sng" w="22850">
            <a:solidFill>
              <a:srgbClr val="C6C6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9795153" y="2376488"/>
            <a:ext cx="2126456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650"/>
              <a:buFont typeface="Playfair Display"/>
              <a:buNone/>
            </a:pPr>
            <a:r>
              <a:rPr b="1" i="0" lang="en-US" sz="165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RMSE: 1.50°C </a:t>
            </a:r>
            <a:r>
              <a:rPr b="1" i="0" lang="en-US" sz="165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✅</a:t>
            </a:r>
            <a:endParaRPr b="0" i="0" sz="165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793790" y="3105507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000"/>
              <a:buFont typeface="Playfair Display"/>
              <a:buNone/>
            </a:pPr>
            <a:r>
              <a:rPr b="1" i="0" lang="en-US" sz="20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 Zone Type:</a:t>
            </a:r>
            <a:endParaRPr b="0" i="0" sz="200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793790" y="3679508"/>
            <a:ext cx="13042821" cy="1981200"/>
          </a:xfrm>
          <a:prstGeom prst="roundRect">
            <a:avLst>
              <a:gd fmla="val 1288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801410" y="3687128"/>
            <a:ext cx="13027581" cy="4914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71669" y="3796784"/>
            <a:ext cx="291298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1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Zone</a:t>
            </a:r>
            <a:endParaRPr b="0" i="0" sz="130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4232315" y="3796784"/>
            <a:ext cx="290917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1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Bias</a:t>
            </a:r>
            <a:endParaRPr b="0" i="0" sz="13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489150" y="3796784"/>
            <a:ext cx="290917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1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RMSE</a:t>
            </a:r>
            <a:endParaRPr b="0" i="0" sz="13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10745986" y="3796784"/>
            <a:ext cx="291298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1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Correlation</a:t>
            </a:r>
            <a:endParaRPr b="0" i="0" sz="13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801410" y="4178617"/>
            <a:ext cx="13027581" cy="4914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971669" y="4288274"/>
            <a:ext cx="291298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Urban</a:t>
            </a:r>
            <a:endParaRPr b="0" i="0" sz="13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4232315" y="4288274"/>
            <a:ext cx="290917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-0.98°C</a:t>
            </a:r>
            <a:endParaRPr b="0" i="0" sz="13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7489150" y="4288274"/>
            <a:ext cx="290917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1.41°C</a:t>
            </a:r>
            <a:endParaRPr b="0" i="0" sz="130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10745986" y="4288274"/>
            <a:ext cx="291298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0.994</a:t>
            </a:r>
            <a:endParaRPr b="0" i="0" sz="130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801410" y="4670108"/>
            <a:ext cx="13027581" cy="4914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971669" y="4779764"/>
            <a:ext cx="291298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Suburban</a:t>
            </a:r>
            <a:endParaRPr b="0" i="0" sz="1300" u="none" cap="none" strike="noStrike"/>
          </a:p>
        </p:txBody>
      </p:sp>
      <p:sp>
        <p:nvSpPr>
          <p:cNvPr id="182" name="Google Shape;182;p19"/>
          <p:cNvSpPr/>
          <p:nvPr/>
        </p:nvSpPr>
        <p:spPr>
          <a:xfrm>
            <a:off x="4232315" y="4779764"/>
            <a:ext cx="290917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-1.03°C</a:t>
            </a:r>
            <a:endParaRPr b="0" i="0" sz="13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7489150" y="4779764"/>
            <a:ext cx="290917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1.49°C</a:t>
            </a:r>
            <a:endParaRPr b="0" i="0" sz="130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10745986" y="4779764"/>
            <a:ext cx="291298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0.992</a:t>
            </a:r>
            <a:endParaRPr b="0" i="0" sz="1300" u="none" cap="none" strike="noStrike"/>
          </a:p>
        </p:txBody>
      </p:sp>
      <p:sp>
        <p:nvSpPr>
          <p:cNvPr id="185" name="Google Shape;185;p19"/>
          <p:cNvSpPr/>
          <p:nvPr/>
        </p:nvSpPr>
        <p:spPr>
          <a:xfrm>
            <a:off x="801410" y="5161598"/>
            <a:ext cx="13027581" cy="4914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971669" y="5271254"/>
            <a:ext cx="291298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Rural</a:t>
            </a:r>
            <a:endParaRPr b="0" i="0" sz="130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4232315" y="5271254"/>
            <a:ext cx="290917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-0.95°C</a:t>
            </a:r>
            <a:endParaRPr b="0" i="0" sz="1300" u="none" cap="none" strike="noStrike"/>
          </a:p>
        </p:txBody>
      </p:sp>
      <p:sp>
        <p:nvSpPr>
          <p:cNvPr id="188" name="Google Shape;188;p19"/>
          <p:cNvSpPr/>
          <p:nvPr/>
        </p:nvSpPr>
        <p:spPr>
          <a:xfrm>
            <a:off x="7489150" y="5271254"/>
            <a:ext cx="290917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1.51°C</a:t>
            </a:r>
            <a:endParaRPr b="0" i="0" sz="130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10745986" y="5271254"/>
            <a:ext cx="2912983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00"/>
              <a:buFont typeface="Open Sans"/>
              <a:buNone/>
            </a:pPr>
            <a:r>
              <a:rPr b="0" i="0" lang="en-US" sz="130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0.993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/>
          <p:nvPr/>
        </p:nvSpPr>
        <p:spPr>
          <a:xfrm>
            <a:off x="793790" y="676275"/>
            <a:ext cx="325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650"/>
              <a:buFont typeface="Playfair Display"/>
              <a:buNone/>
            </a:pPr>
            <a:r>
              <a:t/>
            </a:r>
            <a:endParaRPr b="0" i="0" sz="165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793814" y="1010000"/>
            <a:ext cx="11019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650"/>
              <a:buFont typeface="Playfair Display"/>
              <a:buNone/>
            </a:pPr>
            <a:r>
              <a:rPr b="1" lang="en-US" sz="3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ERA5 Model Performance: </a:t>
            </a:r>
            <a:r>
              <a:rPr b="1" i="0" lang="en-US" sz="330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Systematic Assessment</a:t>
            </a:r>
            <a:endParaRPr b="0" i="0" sz="3300" u="none" cap="none" strike="noStrike"/>
          </a:p>
        </p:txBody>
      </p:sp>
      <p:pic>
        <p:nvPicPr>
          <p:cNvPr id="197" name="Google Shape;197;p20" title="07_era5_station_scat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200" y="1609525"/>
            <a:ext cx="9411656" cy="638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793790" y="676275"/>
            <a:ext cx="325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650"/>
              <a:buFont typeface="Playfair Display"/>
              <a:buNone/>
            </a:pPr>
            <a:r>
              <a:t/>
            </a:r>
            <a:endParaRPr b="0" i="0" sz="16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793814" y="1010000"/>
            <a:ext cx="11019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1650"/>
              <a:buFont typeface="Playfair Display"/>
              <a:buNone/>
            </a:pPr>
            <a:r>
              <a:rPr b="1" lang="en-US" sz="3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ERA5 Model Performance: </a:t>
            </a:r>
            <a:r>
              <a:rPr b="1" lang="en-US" sz="3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Error</a:t>
            </a:r>
            <a:r>
              <a:rPr b="1" lang="en-US" sz="33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analysis</a:t>
            </a:r>
            <a:endParaRPr b="0" i="0" sz="3300" u="none" cap="none" strike="noStrike"/>
          </a:p>
        </p:txBody>
      </p:sp>
      <p:pic>
        <p:nvPicPr>
          <p:cNvPr id="205" name="Google Shape;205;p21" title="08_error_distribu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50" y="1660725"/>
            <a:ext cx="10293540" cy="638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10859100" y="2251675"/>
            <a:ext cx="3332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Normally distributed errors around negative mean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Systematic Cold Bias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Good Precision, Poor Accuracy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Manageable Error Magnitude:</a:t>
            </a:r>
            <a:r>
              <a:rPr lang="en-US"/>
              <a:t> The typical error is around 1.2°C (MAE), The RMSE of 1.5°C suggests that while most errors are small, there is a tail of larger errors that should be investigated.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OUTLIERS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